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20" d="100"/>
          <a:sy n="20" d="100"/>
        </p:scale>
        <p:origin x="2832" y="12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12/31/2023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54192" y="3807165"/>
            <a:ext cx="24285239" cy="31368612"/>
            <a:chOff x="-15689" y="4069377"/>
            <a:chExt cx="24285239" cy="32209280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9815334"/>
              <a:ext cx="24285239" cy="26463323"/>
              <a:chOff x="9024" y="7973365"/>
              <a:chExt cx="24285239" cy="28773113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973365"/>
                <a:ext cx="11887200" cy="2873042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1323579" y="4069377"/>
              <a:ext cx="21831023" cy="534963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6722" rtl="1"/>
              <a:endParaRPr lang="en-US" sz="3100" dirty="0"/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 (</a:t>
              </a:r>
              <a:r>
                <a:rPr lang="fa-IR" sz="6000" dirty="0">
                  <a:cs typeface="B Titr" pitchFamily="2" charset="-78"/>
                </a:rPr>
                <a:t>عنوان مقاله حداکثر در 12 کلمه با قلم </a:t>
              </a:r>
              <a:r>
                <a:rPr lang="en-US" sz="5800" dirty="0">
                  <a:cs typeface="B Titr" pitchFamily="2" charset="-78"/>
                </a:rPr>
                <a:t>B </a:t>
              </a:r>
              <a:r>
                <a:rPr lang="en-US" sz="5800" dirty="0" err="1">
                  <a:cs typeface="B Titr" pitchFamily="2" charset="-78"/>
                </a:rPr>
                <a:t>Titr</a:t>
              </a:r>
              <a:r>
                <a:rPr lang="en-US" sz="5800" dirty="0">
                  <a:cs typeface="B Titr" pitchFamily="2" charset="-78"/>
                </a:rPr>
                <a:t> 66pt</a:t>
              </a:r>
              <a:r>
                <a:rPr lang="en-US" sz="6000" dirty="0">
                  <a:cs typeface="B Titr" pitchFamily="2" charset="-78"/>
                </a:rPr>
                <a:t>.</a:t>
              </a:r>
              <a:r>
                <a:rPr lang="fa-IR" sz="3100" dirty="0">
                  <a:cs typeface="B Nazanin" pitchFamily="2" charset="-78"/>
                </a:rPr>
                <a:t>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نام و نام خانوادگي </a:t>
              </a:r>
              <a:r>
                <a:rPr lang="fa-IR" sz="3700" dirty="0">
                  <a:cs typeface="B Nazanin" pitchFamily="2" charset="-78"/>
                </a:rPr>
                <a:t>نويسنده اول </a:t>
              </a:r>
              <a:r>
                <a:rPr lang="fa-IR" sz="3700" baseline="30000" dirty="0">
                  <a:cs typeface="B Nazanin" pitchFamily="2" charset="-78"/>
                </a:rPr>
                <a:t>*</a:t>
              </a:r>
              <a:r>
                <a:rPr lang="fa-IR" sz="3700" dirty="0">
                  <a:cs typeface="B Nazanin" pitchFamily="2" charset="-78"/>
                </a:rPr>
                <a:t>، نويسنده دوم، ... در يك يا دو سطر.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از ذكر عناويني نظير مهندس و يا دكتر و ... در ابتداي اسامي خودداري شود</a:t>
              </a:r>
            </a:p>
            <a:p>
              <a:pPr defTabSz="3496722" rtl="1"/>
              <a:r>
                <a:rPr lang="en-US" sz="37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نام و نام خانوادگي نويسندگان به صورت کامل ذکر شود. (همراه با پسوند) (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Mitra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44pt.</a:t>
              </a:r>
              <a:r>
                <a:rPr lang="fa-IR" sz="34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پررنگ) 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.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*- نويسنده مسئول: درجه علمي و رشته تخصصي (يا سمت كاري) نويسنده اول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Mitra</a:t>
              </a:r>
              <a:r>
                <a:rPr lang="en-US" sz="2900" dirty="0">
                  <a:cs typeface="B Nazanin" pitchFamily="2" charset="-78"/>
                </a:rPr>
                <a:t> 38pt</a:t>
              </a:r>
              <a:r>
                <a:rPr lang="en-US" sz="2600" dirty="0">
                  <a:cs typeface="B Nazanin" pitchFamily="2" charset="-78"/>
                </a:rPr>
                <a:t>.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Mitra</a:t>
              </a:r>
              <a:r>
                <a:rPr lang="en-US" sz="2900" dirty="0">
                  <a:cs typeface="B Nazanin" pitchFamily="2" charset="-78"/>
                </a:rPr>
                <a:t> pt. 38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2700" dirty="0">
                  <a:cs typeface="B Nazanin" pitchFamily="2" charset="-78"/>
                </a:rPr>
                <a:t>آدرس پست الكترونيك</a:t>
              </a:r>
              <a:r>
                <a:rPr lang="en-US" sz="2900" dirty="0">
                  <a:cs typeface="B Nazanin" pitchFamily="2" charset="-78"/>
                </a:rPr>
                <a:t>(Times New Roman 34 pt. Italic</a:t>
              </a:r>
              <a:r>
                <a:rPr lang="en-US" sz="2700" dirty="0"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372760" y="10523372"/>
            <a:ext cx="10972800" cy="93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به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‌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منظور يكسان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‌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سازي مجموعه لازم است كه همة مقالات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پوستری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ب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ا طرحي يكسان و كاملاً هماهنگ تهيه و تايپ شوند.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(رنگ‌بندی، جانمایی مطالب، تک یا دو ستونه بودن و اندازه ستون‌های چپ و راست و نوع محتوای آن‌ها طبق سلیقه نگارنده مقاله است).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کنگره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اندازه پوستر باید 60 در90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4000" dirty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23900" y="18274881"/>
            <a:ext cx="11235229" cy="330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algn="just" rtl="1"/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ar-SA" sz="4000" dirty="0">
                <a:solidFill>
                  <a:schemeClr val="bg1"/>
                </a:solidFill>
                <a:cs typeface="B Mitra" pitchFamily="2" charset="-78"/>
              </a:rPr>
              <a:t>وجود بخش جمع‌بندي و نتيجه‌گيري پس از متن اصلي مقاله الزامي است.</a:t>
            </a:r>
            <a:endParaRPr lang="fa-IR" sz="4000" dirty="0">
              <a:solidFill>
                <a:schemeClr val="bg1"/>
              </a:solidFill>
              <a:cs typeface="B Mitra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  <a:p>
            <a:pPr indent="539496" algn="just" defTabSz="3496722">
              <a:lnSpc>
                <a:spcPct val="150000"/>
              </a:lnSpc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3900" y="30793355"/>
            <a:ext cx="11235229" cy="438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ar-SA" sz="4000" dirty="0">
                <a:solidFill>
                  <a:schemeClr val="bg1"/>
                </a:solidFill>
                <a:cs typeface="B Mitra" pitchFamily="2" charset="-78"/>
              </a:rPr>
              <a:t>مراجع در انتهاي مقاله به همان ترتيبي كه در متن </a:t>
            </a:r>
            <a:r>
              <a:rPr lang="fa-IR" sz="4000" dirty="0">
                <a:solidFill>
                  <a:schemeClr val="bg1"/>
                </a:solidFill>
                <a:cs typeface="B Mitra" pitchFamily="2" charset="-78"/>
              </a:rPr>
              <a:t>پوستر </a:t>
            </a:r>
            <a:r>
              <a:rPr lang="ar-SA" sz="4000" dirty="0">
                <a:solidFill>
                  <a:schemeClr val="bg1"/>
                </a:solidFill>
                <a:cs typeface="B Mitra" pitchFamily="2" charset="-78"/>
              </a:rPr>
              <a:t>به آنها ارجاع مي‌شود، مي‌آيند</a:t>
            </a:r>
            <a:endParaRPr lang="fa-IR" sz="4000" dirty="0">
              <a:solidFill>
                <a:schemeClr val="bg1"/>
              </a:solidFill>
              <a:cs typeface="B Mitra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723900" y="10858500"/>
            <a:ext cx="11235229" cy="647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عکسها و تصاویر از نظر اندازه و وضوح به صورت شفاف و گویا تنظیم شوند. تمامی شکلها و جداول ارائه شده باید داراي عنوان و ارجاع به منابع باشند.</a:t>
            </a: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085379" y="19996612"/>
            <a:ext cx="11260181" cy="8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براي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ساخت پوستر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، فقط از نرم افزار مايكروسافت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پاورپوینت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نسخة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2003 به بعد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استفاده كنيد. عنوان همة بخش‌ها با قلم </a:t>
            </a:r>
            <a:r>
              <a:rPr lang="en-US" sz="3200" dirty="0">
                <a:solidFill>
                  <a:schemeClr val="bg1"/>
                </a:solidFill>
                <a:latin typeface="30"/>
                <a:cs typeface="B Mitra" pitchFamily="2" charset="-78"/>
              </a:rPr>
              <a:t>B </a:t>
            </a:r>
            <a:r>
              <a:rPr lang="en-US" sz="3200" dirty="0" err="1">
                <a:solidFill>
                  <a:schemeClr val="bg1"/>
                </a:solidFill>
                <a:latin typeface="30"/>
                <a:cs typeface="B Mitra" pitchFamily="2" charset="-78"/>
              </a:rPr>
              <a:t>Mitra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و اندازه </a:t>
            </a:r>
            <a:r>
              <a:rPr lang="en-US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pt.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48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پررنگ و عنوان زيربخش‌ها با قلم </a:t>
            </a:r>
            <a:r>
              <a:rPr lang="en-US" sz="3600" dirty="0">
                <a:solidFill>
                  <a:schemeClr val="bg1"/>
                </a:solidFill>
                <a:latin typeface="30"/>
                <a:cs typeface="B Mitra" pitchFamily="2" charset="-78"/>
              </a:rPr>
              <a:t>B </a:t>
            </a:r>
            <a:r>
              <a:rPr lang="en-US" sz="3600" dirty="0" err="1">
                <a:solidFill>
                  <a:schemeClr val="bg1"/>
                </a:solidFill>
                <a:latin typeface="30"/>
                <a:cs typeface="B Mitra" pitchFamily="2" charset="-78"/>
              </a:rPr>
              <a:t>Mitra</a:t>
            </a:r>
            <a:r>
              <a:rPr lang="fa-IR" sz="3600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و اندازه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44 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cm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1</a:t>
            </a:r>
            <a:r>
              <a:rPr lang="ar-SA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باشد.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 برای کلیه متون از حالت پاراگراف از راست (متن از راست به چپ)- حالت </a:t>
            </a:r>
            <a:r>
              <a:rPr lang="en-US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Justify</a:t>
            </a: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200" u="sng" dirty="0">
                <a:solidFill>
                  <a:schemeClr val="bg1"/>
                </a:solidFill>
                <a:latin typeface="30"/>
                <a:cs typeface="B Mitra" pitchFamily="2" charset="-78"/>
              </a:rPr>
              <a:t>Times New Roman </a:t>
            </a:r>
            <a:r>
              <a:rPr lang="fa-IR" sz="3200" u="sng" dirty="0">
                <a:solidFill>
                  <a:schemeClr val="bg1"/>
                </a:solidFill>
                <a:latin typeface="30"/>
                <a:cs typeface="B Mitra" pitchFamily="2" charset="-78"/>
              </a:rPr>
              <a:t> </a:t>
            </a:r>
            <a:r>
              <a:rPr lang="fa-IR" sz="4000" u="sng" dirty="0">
                <a:solidFill>
                  <a:schemeClr val="bg1"/>
                </a:solidFill>
                <a:latin typeface="30"/>
                <a:cs typeface="B Mitra" pitchFamily="2" charset="-78"/>
              </a:rPr>
              <a:t>با اندازه فونت دو شماره کمتر از حالت فارسي استفاده شود.</a:t>
            </a:r>
            <a:endParaRPr lang="en-US" sz="4000" b="1" dirty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372760" y="28735410"/>
            <a:ext cx="10972800" cy="655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محتواي پوستر به زبان فارسی و یا انگلیسی نوشته شده و از لحاظ املایی و نگارشی به دقت تصحیح گردد.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4000" dirty="0">
                <a:solidFill>
                  <a:schemeClr val="bg1"/>
                </a:solidFill>
                <a:latin typeface="30"/>
                <a:cs typeface="B Mitra" pitchFamily="2" charset="-78"/>
              </a:rPr>
              <a:t>پوستر باید به گونه اي طراحی شود که بدون حضور ارائه کننده پوستر نیز قابل فهم باشد. نوشته پوستر باید کوتاه و بجا باشند. نوشته ها باید به اساسی ترین اقلام محدود شوند و افکار مطرح شده باید ابتدا به قالب متناسبی متشکل از متن، جدول و یا تصویر مفهوم سازي شوند و سپس به نحو مناسبی در پوستر اجرا گردند.</a:t>
            </a:r>
          </a:p>
        </p:txBody>
      </p:sp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4135" y="12864662"/>
            <a:ext cx="6216610" cy="43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18795831" y="19587989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2879280" rtl="1">
              <a:spcBef>
                <a:spcPct val="50000"/>
              </a:spcBef>
            </a:pPr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 سوال و هدف تحقیق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8516596" y="9733717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rtl="1"/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 چکیده (حداکثر 500 کلمه)</a:t>
            </a:r>
            <a:endParaRPr lang="fa-IR" sz="4800" dirty="0">
              <a:cs typeface="B Mitra" pitchFamily="2" charset="-78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8715469" y="28247158"/>
            <a:ext cx="5724979" cy="74914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4400" b="1" dirty="0">
                <a:solidFill>
                  <a:schemeClr val="bg1"/>
                </a:solidFill>
                <a:cs typeface="B Mitra" pitchFamily="2" charset="-78"/>
              </a:rPr>
              <a:t>مبانی نظری یا روش تحقیق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161881" y="29840040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3496722" rtl="1">
              <a:spcBef>
                <a:spcPct val="50000"/>
              </a:spcBef>
            </a:pPr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 منابع اصلی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161881" y="22867740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نتیجه گیری</a:t>
            </a:r>
            <a:endParaRPr lang="en-US" sz="48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161881" y="17533740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نتایج و تحلیل</a:t>
            </a:r>
            <a:endParaRPr lang="en-US" sz="48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61881" y="10142340"/>
            <a:ext cx="5724979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 rtl="1">
              <a:spcBef>
                <a:spcPct val="50000"/>
              </a:spcBef>
            </a:pPr>
            <a:r>
              <a:rPr lang="fa-IR" sz="4800" b="1" dirty="0">
                <a:solidFill>
                  <a:schemeClr val="bg1"/>
                </a:solidFill>
                <a:cs typeface="B Mitra" pitchFamily="2" charset="-78"/>
              </a:rPr>
              <a:t> اطلاعات (در صورت وجود)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23900" y="23867269"/>
            <a:ext cx="11235229" cy="607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ar-SA" sz="4000" dirty="0">
                <a:solidFill>
                  <a:schemeClr val="bg1"/>
                </a:solidFill>
                <a:cs typeface="B Mitra" pitchFamily="2" charset="-78"/>
              </a:rPr>
              <a:t>وجود بخش جمع‌بندي و نتيجه‌گيري پس از متن اصلي مقاله الزامي است.</a:t>
            </a:r>
            <a:endParaRPr lang="fa-IR" sz="4000" dirty="0">
              <a:solidFill>
                <a:schemeClr val="bg1"/>
              </a:solidFill>
              <a:cs typeface="B Mitra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1597</TotalTime>
  <Words>596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Mitra</vt:lpstr>
      <vt:lpstr>B Nazanin</vt:lpstr>
      <vt:lpstr>B Titr</vt:lpstr>
      <vt:lpstr>Calibri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127</cp:revision>
  <dcterms:created xsi:type="dcterms:W3CDTF">2008-12-04T00:20:37Z</dcterms:created>
  <dcterms:modified xsi:type="dcterms:W3CDTF">2023-12-31T11:01:41Z</dcterms:modified>
</cp:coreProperties>
</file>