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277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19990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034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1556">
          <p15:clr>
            <a:srgbClr val="A4A3A4"/>
          </p15:clr>
        </p15:guide>
        <p15:guide id="4" pos="15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0" autoAdjust="0"/>
    <p:restoredTop sz="95932" autoAdjust="0"/>
  </p:normalViewPr>
  <p:slideViewPr>
    <p:cSldViewPr snapToGrid="0">
      <p:cViewPr>
        <p:scale>
          <a:sx n="20" d="100"/>
          <a:sy n="20" d="100"/>
        </p:scale>
        <p:origin x="2630" y="-804"/>
      </p:cViewPr>
      <p:guideLst>
        <p:guide orient="horz" pos="5289"/>
        <p:guide orient="horz" pos="22086"/>
        <p:guide orient="horz" pos="1556"/>
        <p:guide pos="15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692150"/>
            <a:ext cx="24241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091" y="7199948"/>
            <a:ext cx="21639742" cy="9599930"/>
          </a:xfrm>
          <a:ln>
            <a:noFill/>
          </a:ln>
        </p:spPr>
        <p:txBody>
          <a:bodyPr vert="horz" tIns="0" rIns="69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1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092" y="16947572"/>
            <a:ext cx="21648143" cy="9199933"/>
          </a:xfrm>
        </p:spPr>
        <p:txBody>
          <a:bodyPr lIns="0" rIns="69941"/>
          <a:lstStyle>
            <a:lvl1pPr marL="0" marR="174853" indent="0" algn="r">
              <a:buNone/>
              <a:defRPr>
                <a:solidFill>
                  <a:schemeClr val="tx1"/>
                </a:solidFill>
              </a:defRPr>
            </a:lvl1pPr>
            <a:lvl2pPr marL="1748533" indent="0" algn="ctr">
              <a:buNone/>
            </a:lvl2pPr>
            <a:lvl3pPr marL="3497066" indent="0" algn="ctr">
              <a:buNone/>
            </a:lvl3pPr>
            <a:lvl4pPr marL="5245598" indent="0" algn="ctr">
              <a:buNone/>
            </a:lvl4pPr>
            <a:lvl5pPr marL="6994131" indent="0" algn="ctr">
              <a:buNone/>
            </a:lvl5pPr>
            <a:lvl6pPr marL="8742664" indent="0" algn="ctr">
              <a:buNone/>
            </a:lvl6pPr>
            <a:lvl7pPr marL="10491197" indent="0" algn="ctr">
              <a:buNone/>
            </a:lvl7pPr>
            <a:lvl8pPr marL="12239730" indent="0" algn="ctr">
              <a:buNone/>
            </a:lvl8pPr>
            <a:lvl9pPr marL="13988263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4799973"/>
            <a:ext cx="5670351" cy="27358137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9" y="4799973"/>
            <a:ext cx="16591029" cy="2735813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91" y="6911950"/>
            <a:ext cx="21421329" cy="715194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691" y="14197608"/>
            <a:ext cx="21421329" cy="7924939"/>
          </a:xfrm>
        </p:spPr>
        <p:txBody>
          <a:bodyPr lIns="174853" rIns="174853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7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 tIns="174853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9738764"/>
            <a:ext cx="11135067" cy="3461140"/>
          </a:xfrm>
        </p:spPr>
        <p:txBody>
          <a:bodyPr lIns="174853" tIns="0" rIns="174853" bIns="0" anchor="ctr">
            <a:noAutofit/>
          </a:bodyPr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046" y="9762435"/>
            <a:ext cx="11139442" cy="3437472"/>
          </a:xfrm>
        </p:spPr>
        <p:txBody>
          <a:bodyPr lIns="174853" tIns="0" rIns="174853" bIns="0" anchor="ctr"/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079" y="13199904"/>
            <a:ext cx="11135067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6" y="13199904"/>
            <a:ext cx="11139442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7" y="3695974"/>
            <a:ext cx="22891420" cy="5999956"/>
          </a:xfrm>
        </p:spPr>
        <p:txBody>
          <a:bodyPr vert="horz" tIns="1748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118" y="2699990"/>
            <a:ext cx="7560469" cy="609995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118" y="8799936"/>
            <a:ext cx="7560469" cy="23999825"/>
          </a:xfrm>
        </p:spPr>
        <p:txBody>
          <a:bodyPr lIns="69941" rIns="69941"/>
          <a:lstStyle>
            <a:lvl1pPr marL="0" indent="0" algn="l">
              <a:buNone/>
              <a:defRPr sz="54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400"/>
            </a:lvl4pPr>
            <a:lvl5pPr indent="0" algn="l">
              <a:buNone/>
              <a:defRPr sz="34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112" y="8799936"/>
            <a:ext cx="14088374" cy="23999825"/>
          </a:xfrm>
        </p:spPr>
        <p:txBody>
          <a:bodyPr tIns="0"/>
          <a:lstStyle>
            <a:lvl1pPr>
              <a:defRPr sz="10700"/>
            </a:lvl1pPr>
            <a:lvl2pPr>
              <a:defRPr sz="9900"/>
            </a:lvl2pPr>
            <a:lvl3pPr>
              <a:defRPr sz="9200"/>
            </a:lvl3pPr>
            <a:lvl4pPr>
              <a:defRPr sz="77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057" y="5816634"/>
            <a:ext cx="14490899" cy="215998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0006" y="28135066"/>
            <a:ext cx="428426" cy="81599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05" y="6178414"/>
            <a:ext cx="6098779" cy="8307661"/>
          </a:xfrm>
        </p:spPr>
        <p:txBody>
          <a:bodyPr vert="horz" lIns="174853" tIns="174853" rIns="174853" bIns="174853" anchor="b"/>
          <a:lstStyle>
            <a:lvl1pPr algn="l">
              <a:buNone/>
              <a:defRPr sz="77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104" y="14849157"/>
            <a:ext cx="6090378" cy="11439917"/>
          </a:xfrm>
        </p:spPr>
        <p:txBody>
          <a:bodyPr lIns="244794" rIns="174853" bIns="174853" anchor="t"/>
          <a:lstStyle>
            <a:lvl1pPr marL="0" indent="0" algn="l">
              <a:spcBef>
                <a:spcPts val="956"/>
              </a:spcBef>
              <a:buFontTx/>
              <a:buNone/>
              <a:defRPr sz="50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03-Jan-24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1381" y="33366427"/>
            <a:ext cx="1680104" cy="1916653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112" y="6296631"/>
            <a:ext cx="12726789" cy="206398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3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2" y="3053311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5749" y="32649765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2" y="-3750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5749" y="-37498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  <a:prstGeom prst="rect">
            <a:avLst/>
          </a:prstGeom>
        </p:spPr>
        <p:txBody>
          <a:bodyPr vert="horz" lIns="0" tIns="174853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079" y="10159926"/>
            <a:ext cx="22681407" cy="23039832"/>
          </a:xfrm>
          <a:prstGeom prst="rect">
            <a:avLst/>
          </a:prstGeom>
        </p:spPr>
        <p:txBody>
          <a:bodyPr vert="horz" lIns="349707" tIns="174853" rIns="349707" bIns="174853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079" y="33366427"/>
            <a:ext cx="5880365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03-Jan-24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456" y="33366427"/>
            <a:ext cx="9240573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1355" y="33366427"/>
            <a:ext cx="2100131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2413" y="1062503"/>
            <a:ext cx="25302292" cy="34079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9120" indent="-10491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946" indent="-94420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indent="-94420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6185" indent="-8043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305" indent="-8043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644425" indent="-8043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3838" indent="-69941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2958" indent="-699413" algn="l" rtl="0" eaLnBrk="1" latinLnBrk="0" hangingPunct="1">
        <a:spcBef>
          <a:spcPct val="20000"/>
        </a:spcBef>
        <a:buClr>
          <a:schemeClr val="tx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9442077" indent="-69941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54192" y="3807165"/>
            <a:ext cx="24285239" cy="31368612"/>
            <a:chOff x="-15689" y="4069377"/>
            <a:chExt cx="24285239" cy="32209280"/>
          </a:xfrm>
          <a:solidFill>
            <a:srgbClr val="FFFFFF">
              <a:alpha val="50196"/>
            </a:srgbClr>
          </a:solidFill>
        </p:grpSpPr>
        <p:grpSp>
          <p:nvGrpSpPr>
            <p:cNvPr id="26" name="Group 25"/>
            <p:cNvGrpSpPr/>
            <p:nvPr/>
          </p:nvGrpSpPr>
          <p:grpSpPr>
            <a:xfrm>
              <a:off x="-15689" y="9815334"/>
              <a:ext cx="24285239" cy="26463323"/>
              <a:chOff x="9024" y="7973365"/>
              <a:chExt cx="24285239" cy="28773113"/>
            </a:xfrm>
            <a:grpFill/>
          </p:grpSpPr>
          <p:sp>
            <p:nvSpPr>
              <p:cNvPr id="2051" name="AutoShape 50"/>
              <p:cNvSpPr>
                <a:spLocks noChangeArrowheads="1"/>
              </p:cNvSpPr>
              <p:nvPr/>
            </p:nvSpPr>
            <p:spPr bwMode="auto">
              <a:xfrm>
                <a:off x="9024" y="8008337"/>
                <a:ext cx="11887200" cy="28738141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5" name="AutoShape 4"/>
              <p:cNvSpPr>
                <a:spLocks noChangeArrowheads="1"/>
              </p:cNvSpPr>
              <p:nvPr/>
            </p:nvSpPr>
            <p:spPr bwMode="auto">
              <a:xfrm>
                <a:off x="12407063" y="7973365"/>
                <a:ext cx="11887200" cy="28730421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1323579" y="4069377"/>
              <a:ext cx="21831023" cy="534963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6722"/>
              <a:r>
                <a:rPr lang="en-US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Title: Time New Romance Bold 66pt</a:t>
              </a:r>
            </a:p>
            <a:p>
              <a:pPr defTabSz="3496722"/>
              <a:endParaRPr lang="en-US" sz="37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3496722"/>
              <a:r>
                <a:rPr lang="en-US" sz="4400" b="1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Names: Times New Roman Bold 44pt </a:t>
              </a:r>
            </a:p>
            <a:p>
              <a:pPr defTabSz="3496722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Affiliation: Times New Roman 40pt</a:t>
              </a:r>
            </a:p>
            <a:p>
              <a:pPr defTabSz="3496722"/>
              <a:r>
                <a:rPr lang="en-US" sz="36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*Corresponding author email: Times New Roman Italic 36pt</a:t>
              </a:r>
            </a:p>
          </p:txBody>
        </p:sp>
      </p:grpSp>
      <p:sp>
        <p:nvSpPr>
          <p:cNvPr id="2058" name="Text Box 42"/>
          <p:cNvSpPr txBox="1">
            <a:spLocks noChangeArrowheads="1"/>
          </p:cNvSpPr>
          <p:nvPr/>
        </p:nvSpPr>
        <p:spPr bwMode="auto">
          <a:xfrm>
            <a:off x="13167020" y="10934852"/>
            <a:ext cx="11338560" cy="182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can be presented in various forms, such as tables, graphs, or figures.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01039" y="17573841"/>
            <a:ext cx="11338560" cy="532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algn="just" rtl="1"/>
            <a:endParaRPr lang="en-US" sz="2000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>
              <a:lnSpc>
                <a:spcPct val="150000"/>
              </a:lnSpc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section titles should be written in Times New Roman font, size 48 bold</a:t>
            </a:r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to ensure proper formatting, every paragraph should begin with a one-centimeter indentation on the first line.</a:t>
            </a:r>
            <a:endParaRPr lang="fa-IR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9496" algn="just" rtl="1">
              <a:lnSpc>
                <a:spcPct val="150000"/>
              </a:lnSpc>
            </a:pPr>
            <a:endParaRPr lang="en-US" sz="3000" dirty="0">
              <a:solidFill>
                <a:schemeClr val="bg1"/>
              </a:solidFill>
            </a:endParaRPr>
          </a:p>
          <a:p>
            <a:pPr indent="539496" algn="just" defTabSz="3496722">
              <a:lnSpc>
                <a:spcPct val="150000"/>
              </a:lnSpc>
              <a:spcBef>
                <a:spcPct val="50000"/>
              </a:spcBef>
            </a:pPr>
            <a:endParaRPr lang="en-US" sz="20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723899" y="10858500"/>
            <a:ext cx="11338560" cy="598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40pt.</a:t>
            </a:r>
          </a:p>
          <a:p>
            <a:pPr indent="539496" algn="just" defTabSz="2879280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abstract should not exceed 500 words.</a:t>
            </a:r>
          </a:p>
          <a:p>
            <a:pPr indent="539496" algn="just" defTabSz="2879280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size of the poster should be 60 x 90 centimeters.</a:t>
            </a:r>
            <a:endParaRPr lang="fa-IR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3024418" y="20369992"/>
            <a:ext cx="11338560" cy="181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important to note that this guidance follows the conference's writing and formatting rules.</a:t>
            </a:r>
          </a:p>
        </p:txBody>
      </p:sp>
      <p:sp>
        <p:nvSpPr>
          <p:cNvPr id="24" name="TextBox 30"/>
          <p:cNvSpPr txBox="1">
            <a:spLocks noChangeArrowheads="1"/>
          </p:cNvSpPr>
          <p:nvPr/>
        </p:nvSpPr>
        <p:spPr bwMode="auto">
          <a:xfrm>
            <a:off x="13144160" y="28735410"/>
            <a:ext cx="11338560" cy="93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lvl="0" indent="539496" algn="just" defTabSz="2879280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should be listed alphabetically.</a:t>
            </a:r>
            <a:endParaRPr lang="fa-IR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003140" y="9797534"/>
            <a:ext cx="109728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Abstract: </a:t>
            </a: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Bold 48pt</a:t>
            </a:r>
            <a:endParaRPr lang="fa-IR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685799" y="25467469"/>
            <a:ext cx="11338560" cy="719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>
              <a:lnSpc>
                <a:spcPct val="150000"/>
              </a:lnSpc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design of a poster should be able to effectively convey the intended message even in the absence of the presenter.</a:t>
            </a:r>
            <a:endParaRPr lang="fa-IR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" name="Rounded Rectangle 36">
            <a:extLst>
              <a:ext uri="{FF2B5EF4-FFF2-40B4-BE49-F238E27FC236}">
                <a16:creationId xmlns:a16="http://schemas.microsoft.com/office/drawing/2014/main" id="{B7EA142F-873A-DE72-E6C7-F8109A7FFCE5}"/>
              </a:ext>
            </a:extLst>
          </p:cNvPr>
          <p:cNvSpPr/>
          <p:nvPr/>
        </p:nvSpPr>
        <p:spPr>
          <a:xfrm>
            <a:off x="980280" y="16765072"/>
            <a:ext cx="109728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Bold 48pt</a:t>
            </a:r>
            <a:endParaRPr lang="fa-IR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36">
            <a:extLst>
              <a:ext uri="{FF2B5EF4-FFF2-40B4-BE49-F238E27FC236}">
                <a16:creationId xmlns:a16="http://schemas.microsoft.com/office/drawing/2014/main" id="{D45BF4E5-2E4E-0592-149A-68B10D9F578F}"/>
              </a:ext>
            </a:extLst>
          </p:cNvPr>
          <p:cNvSpPr/>
          <p:nvPr/>
        </p:nvSpPr>
        <p:spPr>
          <a:xfrm>
            <a:off x="965040" y="24144088"/>
            <a:ext cx="109728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Methods: </a:t>
            </a: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Bold 48pt</a:t>
            </a:r>
            <a:endParaRPr lang="fa-IR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6">
            <a:extLst>
              <a:ext uri="{FF2B5EF4-FFF2-40B4-BE49-F238E27FC236}">
                <a16:creationId xmlns:a16="http://schemas.microsoft.com/office/drawing/2014/main" id="{340EDF3E-2997-BAD9-C5D8-159199561AB0}"/>
              </a:ext>
            </a:extLst>
          </p:cNvPr>
          <p:cNvSpPr/>
          <p:nvPr/>
        </p:nvSpPr>
        <p:spPr>
          <a:xfrm>
            <a:off x="13431360" y="9823252"/>
            <a:ext cx="10972800" cy="8172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Discussion:</a:t>
            </a:r>
          </a:p>
        </p:txBody>
      </p:sp>
      <p:sp>
        <p:nvSpPr>
          <p:cNvPr id="5" name="Rounded Rectangle 36">
            <a:extLst>
              <a:ext uri="{FF2B5EF4-FFF2-40B4-BE49-F238E27FC236}">
                <a16:creationId xmlns:a16="http://schemas.microsoft.com/office/drawing/2014/main" id="{70B001BE-F28D-A7C9-3FEB-6A59D7CA2DCD}"/>
              </a:ext>
            </a:extLst>
          </p:cNvPr>
          <p:cNvSpPr/>
          <p:nvPr/>
        </p:nvSpPr>
        <p:spPr>
          <a:xfrm>
            <a:off x="13431360" y="19340632"/>
            <a:ext cx="10972800" cy="8172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</a:p>
        </p:txBody>
      </p:sp>
      <p:sp>
        <p:nvSpPr>
          <p:cNvPr id="6" name="Rounded Rectangle 36">
            <a:extLst>
              <a:ext uri="{FF2B5EF4-FFF2-40B4-BE49-F238E27FC236}">
                <a16:creationId xmlns:a16="http://schemas.microsoft.com/office/drawing/2014/main" id="{7DFF8B35-5193-A0C7-9DC8-138901009503}"/>
              </a:ext>
            </a:extLst>
          </p:cNvPr>
          <p:cNvSpPr/>
          <p:nvPr/>
        </p:nvSpPr>
        <p:spPr>
          <a:xfrm>
            <a:off x="13423740" y="27715012"/>
            <a:ext cx="10972800" cy="8172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1649</TotalTime>
  <Words>181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 2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Mohammad Zakeri</cp:lastModifiedBy>
  <cp:revision>134</cp:revision>
  <dcterms:created xsi:type="dcterms:W3CDTF">2008-12-04T00:20:37Z</dcterms:created>
  <dcterms:modified xsi:type="dcterms:W3CDTF">2024-01-03T06:42:26Z</dcterms:modified>
</cp:coreProperties>
</file>